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650" r:id="rId2"/>
    <p:sldId id="710" r:id="rId3"/>
    <p:sldId id="724" r:id="rId4"/>
    <p:sldId id="708" r:id="rId5"/>
    <p:sldId id="651" r:id="rId6"/>
    <p:sldId id="729" r:id="rId7"/>
    <p:sldId id="730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E4F9FC"/>
    <a:srgbClr val="FA7A7A"/>
    <a:srgbClr val="1D7D1F"/>
    <a:srgbClr val="D4F5FA"/>
    <a:srgbClr val="FF4343"/>
    <a:srgbClr val="FF0000"/>
    <a:srgbClr val="92E4F2"/>
    <a:srgbClr val="F9FCB6"/>
    <a:srgbClr val="F7FA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76598" autoAdjust="0"/>
  </p:normalViewPr>
  <p:slideViewPr>
    <p:cSldViewPr>
      <p:cViewPr varScale="1">
        <p:scale>
          <a:sx n="89" d="100"/>
          <a:sy n="89" d="100"/>
        </p:scale>
        <p:origin x="139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A51D4-465F-4F7A-AD22-2DEBD4EA2EC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732164-5C4B-4FAB-9DCB-9B3906713856}">
      <dgm:prSet phldrT="[Текст]"/>
      <dgm:spPr>
        <a:solidFill>
          <a:srgbClr val="00206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270DB5FD-8D28-4320-AE5A-A1AD7C587B60}" type="parTrans" cxnId="{2138887E-28AD-4A6A-BF19-6542DD84A2FA}">
      <dgm:prSet/>
      <dgm:spPr/>
      <dgm:t>
        <a:bodyPr/>
        <a:lstStyle/>
        <a:p>
          <a:endParaRPr lang="ru-RU"/>
        </a:p>
      </dgm:t>
    </dgm:pt>
    <dgm:pt modelId="{5A05B751-E4D0-4F1F-B57A-FCEE3B8D77FE}" type="sibTrans" cxnId="{2138887E-28AD-4A6A-BF19-6542DD84A2FA}">
      <dgm:prSet/>
      <dgm:spPr/>
      <dgm:t>
        <a:bodyPr/>
        <a:lstStyle/>
        <a:p>
          <a:endParaRPr lang="ru-RU"/>
        </a:p>
      </dgm:t>
    </dgm:pt>
    <dgm:pt modelId="{492BA6B9-F35F-4749-8364-0F1CDA1A9A40}">
      <dgm:prSet phldrT="[Текст]" custT="1"/>
      <dgm:spPr>
        <a:solidFill>
          <a:srgbClr val="E4F9FC">
            <a:alpha val="9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b="0" dirty="0" smtClean="0">
              <a:latin typeface="Arial" panose="020B0604020202020204" pitchFamily="34" charset="0"/>
              <a:cs typeface="Arial" panose="020B0604020202020204" pitchFamily="34" charset="0"/>
            </a:rPr>
            <a:t>организация входного контроля проектной документации;</a:t>
          </a:r>
          <a:endParaRPr lang="ru-RU" sz="2000" b="0" dirty="0">
            <a:latin typeface="Times New Roman" pitchFamily="18" charset="0"/>
            <a:cs typeface="Times New Roman" pitchFamily="18" charset="0"/>
          </a:endParaRPr>
        </a:p>
      </dgm:t>
    </dgm:pt>
    <dgm:pt modelId="{B2B7C3A0-57E0-4406-800A-DCFA421AA59F}" type="parTrans" cxnId="{20FAFCD2-92C7-4170-833E-5D6010184A91}">
      <dgm:prSet/>
      <dgm:spPr/>
      <dgm:t>
        <a:bodyPr/>
        <a:lstStyle/>
        <a:p>
          <a:endParaRPr lang="ru-RU"/>
        </a:p>
      </dgm:t>
    </dgm:pt>
    <dgm:pt modelId="{F1CB70A7-7B8D-477D-AEA1-DA3BE8B3B437}" type="sibTrans" cxnId="{20FAFCD2-92C7-4170-833E-5D6010184A91}">
      <dgm:prSet/>
      <dgm:spPr/>
      <dgm:t>
        <a:bodyPr/>
        <a:lstStyle/>
        <a:p>
          <a:endParaRPr lang="ru-RU"/>
        </a:p>
      </dgm:t>
    </dgm:pt>
    <dgm:pt modelId="{06584DDA-2CF5-4204-8685-9B21ACBC40C6}">
      <dgm:prSet phldrT="[Текст]"/>
      <dgm:spPr>
        <a:solidFill>
          <a:srgbClr val="00206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3D2964E1-D752-4EBD-8289-FB2A2ED1529E}" type="parTrans" cxnId="{DE11C0B4-E87B-478E-B1D7-353A96E4730D}">
      <dgm:prSet/>
      <dgm:spPr/>
      <dgm:t>
        <a:bodyPr/>
        <a:lstStyle/>
        <a:p>
          <a:endParaRPr lang="ru-RU"/>
        </a:p>
      </dgm:t>
    </dgm:pt>
    <dgm:pt modelId="{11955AD0-B1EC-4BE5-BA1E-E79A6A6A59FA}" type="sibTrans" cxnId="{DE11C0B4-E87B-478E-B1D7-353A96E4730D}">
      <dgm:prSet/>
      <dgm:spPr/>
      <dgm:t>
        <a:bodyPr/>
        <a:lstStyle/>
        <a:p>
          <a:endParaRPr lang="ru-RU"/>
        </a:p>
      </dgm:t>
    </dgm:pt>
    <dgm:pt modelId="{DF634C0D-500D-4CED-A454-C4BDF7BCAB71}">
      <dgm:prSet phldrT="[Текст]" custT="1"/>
      <dgm:spPr>
        <a:solidFill>
          <a:srgbClr val="E4F9FC">
            <a:alpha val="9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0" dirty="0" smtClean="0">
              <a:latin typeface="Arial" panose="020B0604020202020204" pitchFamily="34" charset="0"/>
              <a:cs typeface="Arial" panose="020B0604020202020204" pitchFamily="34" charset="0"/>
            </a:rPr>
            <a:t>оперативное планирование, координация, организация и проведение строительного контроля;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6FE97C28-1E99-4214-BDE8-6866066D14FD}" type="parTrans" cxnId="{8C7FD23C-2497-42EC-9C03-691F1D6455E5}">
      <dgm:prSet/>
      <dgm:spPr/>
      <dgm:t>
        <a:bodyPr/>
        <a:lstStyle/>
        <a:p>
          <a:endParaRPr lang="ru-RU"/>
        </a:p>
      </dgm:t>
    </dgm:pt>
    <dgm:pt modelId="{7D20CEB6-D7DB-415D-B922-F3B15A3FD939}" type="sibTrans" cxnId="{8C7FD23C-2497-42EC-9C03-691F1D6455E5}">
      <dgm:prSet/>
      <dgm:spPr/>
      <dgm:t>
        <a:bodyPr/>
        <a:lstStyle/>
        <a:p>
          <a:endParaRPr lang="ru-RU"/>
        </a:p>
      </dgm:t>
    </dgm:pt>
    <dgm:pt modelId="{F49650C7-25BB-4895-9171-E167187D96BA}">
      <dgm:prSet phldrT="[Текст]"/>
      <dgm:spPr>
        <a:solidFill>
          <a:srgbClr val="00206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9051F73A-C7D5-4CF0-9CFF-51A88308D725}" type="parTrans" cxnId="{9250BB84-A3C3-4E56-BDD0-4D57BA678C5C}">
      <dgm:prSet/>
      <dgm:spPr/>
      <dgm:t>
        <a:bodyPr/>
        <a:lstStyle/>
        <a:p>
          <a:endParaRPr lang="ru-RU"/>
        </a:p>
      </dgm:t>
    </dgm:pt>
    <dgm:pt modelId="{2855286A-57B5-446D-9659-15EB0475D7CB}" type="sibTrans" cxnId="{9250BB84-A3C3-4E56-BDD0-4D57BA678C5C}">
      <dgm:prSet/>
      <dgm:spPr/>
      <dgm:t>
        <a:bodyPr/>
        <a:lstStyle/>
        <a:p>
          <a:endParaRPr lang="ru-RU"/>
        </a:p>
      </dgm:t>
    </dgm:pt>
    <dgm:pt modelId="{C90A8CC9-ADD8-4E7A-8068-1693683E5D43}">
      <dgm:prSet phldrT="[Текст]" custT="1"/>
      <dgm:spPr>
        <a:solidFill>
          <a:srgbClr val="E4F9FC">
            <a:alpha val="9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800" b="0" dirty="0" smtClean="0">
              <a:latin typeface="Arial" panose="020B0604020202020204" pitchFamily="34" charset="0"/>
              <a:cs typeface="Arial" panose="020B0604020202020204" pitchFamily="34" charset="0"/>
            </a:rPr>
            <a:t>приемка законченных видов и отдельных этапов работ по строительству с правом подписи соответствующих документов;</a:t>
          </a:r>
          <a:endParaRPr lang="ru-RU" sz="1800" b="0" dirty="0">
            <a:latin typeface="Times New Roman" pitchFamily="18" charset="0"/>
            <a:cs typeface="Times New Roman" pitchFamily="18" charset="0"/>
          </a:endParaRPr>
        </a:p>
      </dgm:t>
    </dgm:pt>
    <dgm:pt modelId="{C3EDBFEE-632C-4E87-9ED2-E4170E61DDC0}" type="parTrans" cxnId="{75F14208-2E97-4C2F-85C7-4D7EA46B350D}">
      <dgm:prSet/>
      <dgm:spPr/>
      <dgm:t>
        <a:bodyPr/>
        <a:lstStyle/>
        <a:p>
          <a:endParaRPr lang="ru-RU"/>
        </a:p>
      </dgm:t>
    </dgm:pt>
    <dgm:pt modelId="{6D942C8D-CC90-440F-B940-F47015D84FA2}" type="sibTrans" cxnId="{75F14208-2E97-4C2F-85C7-4D7EA46B350D}">
      <dgm:prSet/>
      <dgm:spPr/>
      <dgm:t>
        <a:bodyPr/>
        <a:lstStyle/>
        <a:p>
          <a:endParaRPr lang="ru-RU"/>
        </a:p>
      </dgm:t>
    </dgm:pt>
    <dgm:pt modelId="{A260BE17-66C6-49D6-9B15-621E27BB8AA8}">
      <dgm:prSet phldrT="[Текст]" custT="1"/>
      <dgm:spPr>
        <a:solidFill>
          <a:srgbClr val="E4F9FC">
            <a:alpha val="90000"/>
          </a:srgb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000" b="0" dirty="0" smtClean="0">
              <a:latin typeface="Arial" panose="020B0604020202020204" pitchFamily="34" charset="0"/>
              <a:cs typeface="Arial" panose="020B0604020202020204" pitchFamily="34" charset="0"/>
            </a:rPr>
            <a:t>подписание следующих документов:</a:t>
          </a:r>
          <a:endParaRPr lang="ru-RU" sz="20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078FC71-8FD4-4256-A9BA-ED6F38142615}" type="parTrans" cxnId="{D282B277-128F-4458-B252-B83F9F6B07D0}">
      <dgm:prSet/>
      <dgm:spPr/>
      <dgm:t>
        <a:bodyPr/>
        <a:lstStyle/>
        <a:p>
          <a:endParaRPr lang="ru-RU"/>
        </a:p>
      </dgm:t>
    </dgm:pt>
    <dgm:pt modelId="{938EDE7F-CA4F-4FF4-B6EA-5848C5E06BAA}" type="sibTrans" cxnId="{D282B277-128F-4458-B252-B83F9F6B07D0}">
      <dgm:prSet/>
      <dgm:spPr/>
      <dgm:t>
        <a:bodyPr/>
        <a:lstStyle/>
        <a:p>
          <a:endParaRPr lang="ru-RU"/>
        </a:p>
      </dgm:t>
    </dgm:pt>
    <dgm:pt modelId="{8826E27E-344F-43EF-B773-787B463B2B49}">
      <dgm:prSet phldrT="[Текст]"/>
      <dgm:spPr>
        <a:solidFill>
          <a:srgbClr val="00206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35B7E867-8727-4C5B-B6C3-B074F74049BB}" type="parTrans" cxnId="{79B77798-6D70-41D4-ABCF-735018B36739}">
      <dgm:prSet/>
      <dgm:spPr/>
      <dgm:t>
        <a:bodyPr/>
        <a:lstStyle/>
        <a:p>
          <a:endParaRPr lang="ru-RU"/>
        </a:p>
      </dgm:t>
    </dgm:pt>
    <dgm:pt modelId="{10BB08FA-B2CB-4276-B4A1-8E36FB7F9CAA}" type="sibTrans" cxnId="{79B77798-6D70-41D4-ABCF-735018B36739}">
      <dgm:prSet/>
      <dgm:spPr/>
      <dgm:t>
        <a:bodyPr/>
        <a:lstStyle/>
        <a:p>
          <a:endParaRPr lang="ru-RU"/>
        </a:p>
      </dgm:t>
    </dgm:pt>
    <dgm:pt modelId="{7453849F-C955-4245-A5CB-1C1CB84C7FBF}" type="pres">
      <dgm:prSet presAssocID="{27CA51D4-465F-4F7A-AD22-2DEBD4EA2E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31E4E3-88F0-4A44-91A8-6D496F93623C}" type="pres">
      <dgm:prSet presAssocID="{F3732164-5C4B-4FAB-9DCB-9B3906713856}" presName="composite" presStyleCnt="0"/>
      <dgm:spPr/>
    </dgm:pt>
    <dgm:pt modelId="{560290B6-6B83-4DE4-A89E-5CD3CB687AB9}" type="pres">
      <dgm:prSet presAssocID="{F3732164-5C4B-4FAB-9DCB-9B390671385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42844-2E50-483D-A5A2-E97785C60DC6}" type="pres">
      <dgm:prSet presAssocID="{F3732164-5C4B-4FAB-9DCB-9B3906713856}" presName="descendantText" presStyleLbl="alignAcc1" presStyleIdx="0" presStyleCnt="4" custLinFactNeighborX="-228" custLinFactNeighborY="-18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011F1-204D-43E3-AC41-D3D87DDB8B7C}" type="pres">
      <dgm:prSet presAssocID="{5A05B751-E4D0-4F1F-B57A-FCEE3B8D77FE}" presName="sp" presStyleCnt="0"/>
      <dgm:spPr/>
    </dgm:pt>
    <dgm:pt modelId="{7808D10E-FECF-4D7C-897A-0B57914051C5}" type="pres">
      <dgm:prSet presAssocID="{06584DDA-2CF5-4204-8685-9B21ACBC40C6}" presName="composite" presStyleCnt="0"/>
      <dgm:spPr/>
    </dgm:pt>
    <dgm:pt modelId="{68E1EA8D-B99A-4E0F-9DCB-8D07706F38F6}" type="pres">
      <dgm:prSet presAssocID="{06584DDA-2CF5-4204-8685-9B21ACBC40C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A388CF-2E91-4392-AEA0-05BE04FF36A1}" type="pres">
      <dgm:prSet presAssocID="{06584DDA-2CF5-4204-8685-9B21ACBC40C6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B4D19-898E-42AC-A21D-393E52CC9AC6}" type="pres">
      <dgm:prSet presAssocID="{11955AD0-B1EC-4BE5-BA1E-E79A6A6A59FA}" presName="sp" presStyleCnt="0"/>
      <dgm:spPr/>
    </dgm:pt>
    <dgm:pt modelId="{A0A0FED7-8ECB-42F2-AD3C-F7AFA10E5483}" type="pres">
      <dgm:prSet presAssocID="{F49650C7-25BB-4895-9171-E167187D96BA}" presName="composite" presStyleCnt="0"/>
      <dgm:spPr/>
    </dgm:pt>
    <dgm:pt modelId="{7C36CB5A-38E3-42D4-8FE8-569DD73B728E}" type="pres">
      <dgm:prSet presAssocID="{F49650C7-25BB-4895-9171-E167187D96B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F7837-1E3A-4905-8608-36809E0B2A79}" type="pres">
      <dgm:prSet presAssocID="{F49650C7-25BB-4895-9171-E167187D96B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409694-C2FA-4515-8AB5-61C5F31B8F09}" type="pres">
      <dgm:prSet presAssocID="{2855286A-57B5-446D-9659-15EB0475D7CB}" presName="sp" presStyleCnt="0"/>
      <dgm:spPr/>
    </dgm:pt>
    <dgm:pt modelId="{DD953B3E-1880-482C-BCFA-CD44EBB856E1}" type="pres">
      <dgm:prSet presAssocID="{8826E27E-344F-43EF-B773-787B463B2B49}" presName="composite" presStyleCnt="0"/>
      <dgm:spPr/>
    </dgm:pt>
    <dgm:pt modelId="{A23EC147-C44E-43A2-B9C6-E87BDE80DF58}" type="pres">
      <dgm:prSet presAssocID="{8826E27E-344F-43EF-B773-787B463B2B49}" presName="parentText" presStyleLbl="alignNode1" presStyleIdx="3" presStyleCnt="4" custLinFactNeighborX="-8978" custLinFactNeighborY="16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ED279-CFDE-4521-B72D-A62EE86563F6}" type="pres">
      <dgm:prSet presAssocID="{8826E27E-344F-43EF-B773-787B463B2B49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605EF1-BECE-448C-8475-3F83568254C0}" type="presOf" srcId="{F49650C7-25BB-4895-9171-E167187D96BA}" destId="{7C36CB5A-38E3-42D4-8FE8-569DD73B728E}" srcOrd="0" destOrd="0" presId="urn:microsoft.com/office/officeart/2005/8/layout/chevron2"/>
    <dgm:cxn modelId="{D81BE91E-E297-479C-AD24-2EF6DB214C53}" type="presOf" srcId="{C90A8CC9-ADD8-4E7A-8068-1693683E5D43}" destId="{8C8F7837-1E3A-4905-8608-36809E0B2A79}" srcOrd="0" destOrd="0" presId="urn:microsoft.com/office/officeart/2005/8/layout/chevron2"/>
    <dgm:cxn modelId="{DA093CD1-2D92-4974-BB10-04FB9548C76B}" type="presOf" srcId="{27CA51D4-465F-4F7A-AD22-2DEBD4EA2EC1}" destId="{7453849F-C955-4245-A5CB-1C1CB84C7FBF}" srcOrd="0" destOrd="0" presId="urn:microsoft.com/office/officeart/2005/8/layout/chevron2"/>
    <dgm:cxn modelId="{8C7FD23C-2497-42EC-9C03-691F1D6455E5}" srcId="{06584DDA-2CF5-4204-8685-9B21ACBC40C6}" destId="{DF634C0D-500D-4CED-A454-C4BDF7BCAB71}" srcOrd="0" destOrd="0" parTransId="{6FE97C28-1E99-4214-BDE8-6866066D14FD}" sibTransId="{7D20CEB6-D7DB-415D-B922-F3B15A3FD939}"/>
    <dgm:cxn modelId="{20FAFCD2-92C7-4170-833E-5D6010184A91}" srcId="{F3732164-5C4B-4FAB-9DCB-9B3906713856}" destId="{492BA6B9-F35F-4749-8364-0F1CDA1A9A40}" srcOrd="0" destOrd="0" parTransId="{B2B7C3A0-57E0-4406-800A-DCFA421AA59F}" sibTransId="{F1CB70A7-7B8D-477D-AEA1-DA3BE8B3B437}"/>
    <dgm:cxn modelId="{D282B277-128F-4458-B252-B83F9F6B07D0}" srcId="{8826E27E-344F-43EF-B773-787B463B2B49}" destId="{A260BE17-66C6-49D6-9B15-621E27BB8AA8}" srcOrd="0" destOrd="0" parTransId="{1078FC71-8FD4-4256-A9BA-ED6F38142615}" sibTransId="{938EDE7F-CA4F-4FF4-B6EA-5848C5E06BAA}"/>
    <dgm:cxn modelId="{79B77798-6D70-41D4-ABCF-735018B36739}" srcId="{27CA51D4-465F-4F7A-AD22-2DEBD4EA2EC1}" destId="{8826E27E-344F-43EF-B773-787B463B2B49}" srcOrd="3" destOrd="0" parTransId="{35B7E867-8727-4C5B-B6C3-B074F74049BB}" sibTransId="{10BB08FA-B2CB-4276-B4A1-8E36FB7F9CAA}"/>
    <dgm:cxn modelId="{364C33FC-74A8-47CC-87DB-27D5DA1EF169}" type="presOf" srcId="{DF634C0D-500D-4CED-A454-C4BDF7BCAB71}" destId="{C9A388CF-2E91-4392-AEA0-05BE04FF36A1}" srcOrd="0" destOrd="0" presId="urn:microsoft.com/office/officeart/2005/8/layout/chevron2"/>
    <dgm:cxn modelId="{DE11C0B4-E87B-478E-B1D7-353A96E4730D}" srcId="{27CA51D4-465F-4F7A-AD22-2DEBD4EA2EC1}" destId="{06584DDA-2CF5-4204-8685-9B21ACBC40C6}" srcOrd="1" destOrd="0" parTransId="{3D2964E1-D752-4EBD-8289-FB2A2ED1529E}" sibTransId="{11955AD0-B1EC-4BE5-BA1E-E79A6A6A59FA}"/>
    <dgm:cxn modelId="{A79EA5F1-C3BE-4720-A055-D3C891BC8F64}" type="presOf" srcId="{F3732164-5C4B-4FAB-9DCB-9B3906713856}" destId="{560290B6-6B83-4DE4-A89E-5CD3CB687AB9}" srcOrd="0" destOrd="0" presId="urn:microsoft.com/office/officeart/2005/8/layout/chevron2"/>
    <dgm:cxn modelId="{9250BB84-A3C3-4E56-BDD0-4D57BA678C5C}" srcId="{27CA51D4-465F-4F7A-AD22-2DEBD4EA2EC1}" destId="{F49650C7-25BB-4895-9171-E167187D96BA}" srcOrd="2" destOrd="0" parTransId="{9051F73A-C7D5-4CF0-9CFF-51A88308D725}" sibTransId="{2855286A-57B5-446D-9659-15EB0475D7CB}"/>
    <dgm:cxn modelId="{2138887E-28AD-4A6A-BF19-6542DD84A2FA}" srcId="{27CA51D4-465F-4F7A-AD22-2DEBD4EA2EC1}" destId="{F3732164-5C4B-4FAB-9DCB-9B3906713856}" srcOrd="0" destOrd="0" parTransId="{270DB5FD-8D28-4320-AE5A-A1AD7C587B60}" sibTransId="{5A05B751-E4D0-4F1F-B57A-FCEE3B8D77FE}"/>
    <dgm:cxn modelId="{75F14208-2E97-4C2F-85C7-4D7EA46B350D}" srcId="{F49650C7-25BB-4895-9171-E167187D96BA}" destId="{C90A8CC9-ADD8-4E7A-8068-1693683E5D43}" srcOrd="0" destOrd="0" parTransId="{C3EDBFEE-632C-4E87-9ED2-E4170E61DDC0}" sibTransId="{6D942C8D-CC90-440F-B940-F47015D84FA2}"/>
    <dgm:cxn modelId="{3E671F36-65D9-48D6-A8B4-17335673E050}" type="presOf" srcId="{492BA6B9-F35F-4749-8364-0F1CDA1A9A40}" destId="{02842844-2E50-483D-A5A2-E97785C60DC6}" srcOrd="0" destOrd="0" presId="urn:microsoft.com/office/officeart/2005/8/layout/chevron2"/>
    <dgm:cxn modelId="{D7015677-9258-4B4E-A4D3-28F417D7FD99}" type="presOf" srcId="{06584DDA-2CF5-4204-8685-9B21ACBC40C6}" destId="{68E1EA8D-B99A-4E0F-9DCB-8D07706F38F6}" srcOrd="0" destOrd="0" presId="urn:microsoft.com/office/officeart/2005/8/layout/chevron2"/>
    <dgm:cxn modelId="{D89A20B7-6324-443F-9290-5AD6412AB715}" type="presOf" srcId="{8826E27E-344F-43EF-B773-787B463B2B49}" destId="{A23EC147-C44E-43A2-B9C6-E87BDE80DF58}" srcOrd="0" destOrd="0" presId="urn:microsoft.com/office/officeart/2005/8/layout/chevron2"/>
    <dgm:cxn modelId="{D8188A0F-DFD7-4319-A300-17EBA5863D16}" type="presOf" srcId="{A260BE17-66C6-49D6-9B15-621E27BB8AA8}" destId="{64FED279-CFDE-4521-B72D-A62EE86563F6}" srcOrd="0" destOrd="0" presId="urn:microsoft.com/office/officeart/2005/8/layout/chevron2"/>
    <dgm:cxn modelId="{02CF425C-FBEF-4123-9014-5A001AC30AB6}" type="presParOf" srcId="{7453849F-C955-4245-A5CB-1C1CB84C7FBF}" destId="{7231E4E3-88F0-4A44-91A8-6D496F93623C}" srcOrd="0" destOrd="0" presId="urn:microsoft.com/office/officeart/2005/8/layout/chevron2"/>
    <dgm:cxn modelId="{00813C3C-E680-43D2-ACC6-3A13D377A080}" type="presParOf" srcId="{7231E4E3-88F0-4A44-91A8-6D496F93623C}" destId="{560290B6-6B83-4DE4-A89E-5CD3CB687AB9}" srcOrd="0" destOrd="0" presId="urn:microsoft.com/office/officeart/2005/8/layout/chevron2"/>
    <dgm:cxn modelId="{EABE1B07-C02F-43E6-9107-51F6783A10D1}" type="presParOf" srcId="{7231E4E3-88F0-4A44-91A8-6D496F93623C}" destId="{02842844-2E50-483D-A5A2-E97785C60DC6}" srcOrd="1" destOrd="0" presId="urn:microsoft.com/office/officeart/2005/8/layout/chevron2"/>
    <dgm:cxn modelId="{F7F39AB1-6455-4160-AE94-ECF68C5A889A}" type="presParOf" srcId="{7453849F-C955-4245-A5CB-1C1CB84C7FBF}" destId="{FDF011F1-204D-43E3-AC41-D3D87DDB8B7C}" srcOrd="1" destOrd="0" presId="urn:microsoft.com/office/officeart/2005/8/layout/chevron2"/>
    <dgm:cxn modelId="{02805D45-9945-4791-A2CE-617000EBD599}" type="presParOf" srcId="{7453849F-C955-4245-A5CB-1C1CB84C7FBF}" destId="{7808D10E-FECF-4D7C-897A-0B57914051C5}" srcOrd="2" destOrd="0" presId="urn:microsoft.com/office/officeart/2005/8/layout/chevron2"/>
    <dgm:cxn modelId="{FC9E26A0-B885-4B83-B393-3FDF7A420B66}" type="presParOf" srcId="{7808D10E-FECF-4D7C-897A-0B57914051C5}" destId="{68E1EA8D-B99A-4E0F-9DCB-8D07706F38F6}" srcOrd="0" destOrd="0" presId="urn:microsoft.com/office/officeart/2005/8/layout/chevron2"/>
    <dgm:cxn modelId="{C7F3C462-2C29-43CF-A35D-4CD823A8170E}" type="presParOf" srcId="{7808D10E-FECF-4D7C-897A-0B57914051C5}" destId="{C9A388CF-2E91-4392-AEA0-05BE04FF36A1}" srcOrd="1" destOrd="0" presId="urn:microsoft.com/office/officeart/2005/8/layout/chevron2"/>
    <dgm:cxn modelId="{5C2E8D1F-C863-4AE4-ABED-5150078B2608}" type="presParOf" srcId="{7453849F-C955-4245-A5CB-1C1CB84C7FBF}" destId="{D96B4D19-898E-42AC-A21D-393E52CC9AC6}" srcOrd="3" destOrd="0" presId="urn:microsoft.com/office/officeart/2005/8/layout/chevron2"/>
    <dgm:cxn modelId="{BA2FB2A6-FC60-4F17-A540-3BD9EC6EE7CA}" type="presParOf" srcId="{7453849F-C955-4245-A5CB-1C1CB84C7FBF}" destId="{A0A0FED7-8ECB-42F2-AD3C-F7AFA10E5483}" srcOrd="4" destOrd="0" presId="urn:microsoft.com/office/officeart/2005/8/layout/chevron2"/>
    <dgm:cxn modelId="{C8094C66-13D2-4AAB-BC5B-47BB11600D2A}" type="presParOf" srcId="{A0A0FED7-8ECB-42F2-AD3C-F7AFA10E5483}" destId="{7C36CB5A-38E3-42D4-8FE8-569DD73B728E}" srcOrd="0" destOrd="0" presId="urn:microsoft.com/office/officeart/2005/8/layout/chevron2"/>
    <dgm:cxn modelId="{515B30AE-2717-4A3B-ADC4-0E359D56D471}" type="presParOf" srcId="{A0A0FED7-8ECB-42F2-AD3C-F7AFA10E5483}" destId="{8C8F7837-1E3A-4905-8608-36809E0B2A79}" srcOrd="1" destOrd="0" presId="urn:microsoft.com/office/officeart/2005/8/layout/chevron2"/>
    <dgm:cxn modelId="{2A789C66-8234-4904-BE71-A390A66F5E00}" type="presParOf" srcId="{7453849F-C955-4245-A5CB-1C1CB84C7FBF}" destId="{2E409694-C2FA-4515-8AB5-61C5F31B8F09}" srcOrd="5" destOrd="0" presId="urn:microsoft.com/office/officeart/2005/8/layout/chevron2"/>
    <dgm:cxn modelId="{591AA179-0B09-4C65-8722-4029B45E8BC9}" type="presParOf" srcId="{7453849F-C955-4245-A5CB-1C1CB84C7FBF}" destId="{DD953B3E-1880-482C-BCFA-CD44EBB856E1}" srcOrd="6" destOrd="0" presId="urn:microsoft.com/office/officeart/2005/8/layout/chevron2"/>
    <dgm:cxn modelId="{EAF2F046-EB60-4C71-88A8-EF20045F97FB}" type="presParOf" srcId="{DD953B3E-1880-482C-BCFA-CD44EBB856E1}" destId="{A23EC147-C44E-43A2-B9C6-E87BDE80DF58}" srcOrd="0" destOrd="0" presId="urn:microsoft.com/office/officeart/2005/8/layout/chevron2"/>
    <dgm:cxn modelId="{136B0CE6-4DD1-4ED6-B42A-8F8719EB438E}" type="presParOf" srcId="{DD953B3E-1880-482C-BCFA-CD44EBB856E1}" destId="{64FED279-CFDE-4521-B72D-A62EE86563F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290B6-6B83-4DE4-A89E-5CD3CB687AB9}">
      <dsp:nvSpPr>
        <dsp:cNvPr id="0" name=""/>
        <dsp:cNvSpPr/>
      </dsp:nvSpPr>
      <dsp:spPr>
        <a:xfrm rot="5400000">
          <a:off x="-141196" y="143108"/>
          <a:ext cx="941307" cy="658915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</a:t>
          </a:r>
          <a:endParaRPr lang="ru-RU" sz="1800" kern="1200" dirty="0"/>
        </a:p>
      </dsp:txBody>
      <dsp:txXfrm rot="-5400000">
        <a:off x="1" y="331370"/>
        <a:ext cx="658915" cy="282392"/>
      </dsp:txXfrm>
    </dsp:sp>
    <dsp:sp modelId="{02842844-2E50-483D-A5A2-E97785C60DC6}">
      <dsp:nvSpPr>
        <dsp:cNvPr id="0" name=""/>
        <dsp:cNvSpPr/>
      </dsp:nvSpPr>
      <dsp:spPr>
        <a:xfrm rot="5400000">
          <a:off x="4343986" y="-3703353"/>
          <a:ext cx="611850" cy="8018556"/>
        </a:xfrm>
        <a:prstGeom prst="round2SameRect">
          <a:avLst/>
        </a:prstGeom>
        <a:solidFill>
          <a:srgbClr val="E4F9FC">
            <a:alpha val="9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организация входного контроля проектной документации;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40633" y="29868"/>
        <a:ext cx="7988688" cy="552114"/>
      </dsp:txXfrm>
    </dsp:sp>
    <dsp:sp modelId="{68E1EA8D-B99A-4E0F-9DCB-8D07706F38F6}">
      <dsp:nvSpPr>
        <dsp:cNvPr id="0" name=""/>
        <dsp:cNvSpPr/>
      </dsp:nvSpPr>
      <dsp:spPr>
        <a:xfrm rot="5400000">
          <a:off x="-141196" y="932187"/>
          <a:ext cx="941307" cy="658915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</a:t>
          </a:r>
          <a:endParaRPr lang="ru-RU" sz="1800" kern="1200" dirty="0"/>
        </a:p>
      </dsp:txBody>
      <dsp:txXfrm rot="-5400000">
        <a:off x="1" y="1120449"/>
        <a:ext cx="658915" cy="282392"/>
      </dsp:txXfrm>
    </dsp:sp>
    <dsp:sp modelId="{C9A388CF-2E91-4392-AEA0-05BE04FF36A1}">
      <dsp:nvSpPr>
        <dsp:cNvPr id="0" name=""/>
        <dsp:cNvSpPr/>
      </dsp:nvSpPr>
      <dsp:spPr>
        <a:xfrm rot="5400000">
          <a:off x="4362268" y="-2912362"/>
          <a:ext cx="611850" cy="8018556"/>
        </a:xfrm>
        <a:prstGeom prst="round2SameRect">
          <a:avLst/>
        </a:prstGeom>
        <a:solidFill>
          <a:srgbClr val="E4F9FC">
            <a:alpha val="9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оперативное планирование, координация, организация и проведение строительного контроля;</a:t>
          </a: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58915" y="820859"/>
        <a:ext cx="7988688" cy="552114"/>
      </dsp:txXfrm>
    </dsp:sp>
    <dsp:sp modelId="{7C36CB5A-38E3-42D4-8FE8-569DD73B728E}">
      <dsp:nvSpPr>
        <dsp:cNvPr id="0" name=""/>
        <dsp:cNvSpPr/>
      </dsp:nvSpPr>
      <dsp:spPr>
        <a:xfrm rot="5400000">
          <a:off x="-141196" y="1721265"/>
          <a:ext cx="941307" cy="658915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</a:t>
          </a:r>
          <a:endParaRPr lang="ru-RU" sz="1800" kern="1200" dirty="0"/>
        </a:p>
      </dsp:txBody>
      <dsp:txXfrm rot="-5400000">
        <a:off x="1" y="1909527"/>
        <a:ext cx="658915" cy="282392"/>
      </dsp:txXfrm>
    </dsp:sp>
    <dsp:sp modelId="{8C8F7837-1E3A-4905-8608-36809E0B2A79}">
      <dsp:nvSpPr>
        <dsp:cNvPr id="0" name=""/>
        <dsp:cNvSpPr/>
      </dsp:nvSpPr>
      <dsp:spPr>
        <a:xfrm rot="5400000">
          <a:off x="4362268" y="-2123283"/>
          <a:ext cx="611850" cy="8018556"/>
        </a:xfrm>
        <a:prstGeom prst="round2SameRect">
          <a:avLst/>
        </a:prstGeom>
        <a:solidFill>
          <a:srgbClr val="E4F9FC">
            <a:alpha val="9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приемка законченных видов и отдельных этапов работ по строительству с правом подписи соответствующих документов;</a:t>
          </a:r>
          <a:endParaRPr lang="ru-RU" sz="18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658915" y="1609938"/>
        <a:ext cx="7988688" cy="552114"/>
      </dsp:txXfrm>
    </dsp:sp>
    <dsp:sp modelId="{A23EC147-C44E-43A2-B9C6-E87BDE80DF58}">
      <dsp:nvSpPr>
        <dsp:cNvPr id="0" name=""/>
        <dsp:cNvSpPr/>
      </dsp:nvSpPr>
      <dsp:spPr>
        <a:xfrm rot="5400000">
          <a:off x="-141196" y="2512256"/>
          <a:ext cx="941307" cy="658915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4</a:t>
          </a:r>
          <a:endParaRPr lang="ru-RU" sz="1800" kern="1200" dirty="0"/>
        </a:p>
      </dsp:txBody>
      <dsp:txXfrm rot="-5400000">
        <a:off x="1" y="2700518"/>
        <a:ext cx="658915" cy="282392"/>
      </dsp:txXfrm>
    </dsp:sp>
    <dsp:sp modelId="{64FED279-CFDE-4521-B72D-A62EE86563F6}">
      <dsp:nvSpPr>
        <dsp:cNvPr id="0" name=""/>
        <dsp:cNvSpPr/>
      </dsp:nvSpPr>
      <dsp:spPr>
        <a:xfrm rot="5400000">
          <a:off x="4362268" y="-1334205"/>
          <a:ext cx="611850" cy="8018556"/>
        </a:xfrm>
        <a:prstGeom prst="round2SameRect">
          <a:avLst/>
        </a:prstGeom>
        <a:solidFill>
          <a:srgbClr val="E4F9FC">
            <a:alpha val="90000"/>
          </a:srgb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подписание следующих документов:</a:t>
          </a:r>
          <a:endParaRPr lang="ru-RU" sz="20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58915" y="2399016"/>
        <a:ext cx="7988688" cy="552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866" y="5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33686-63DB-44D5-9343-BF33D920C50F}" type="datetimeFigureOut">
              <a:rPr lang="ru-RU" smtClean="0"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29755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866" y="9429755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51472-C1F1-45DB-9404-E82C20564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424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6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F375F-E9F2-443D-BD83-99BB176670A9}" type="datetimeFigureOut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7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7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9C95A-29BC-4DBB-980F-3EB5E3E39D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989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5F95F-868B-4096-AE5D-D802E4E56136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10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7635-E793-4EF8-B779-DBA13D7CF7AA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7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ABA3-FBD5-4A48-8948-FD41FF95AE97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82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D5809-FEA4-44D8-98E6-F8F01D1EE765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32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22EA7-FAFA-4F71-B1BF-4B18AD2A15D3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98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8B7ED-6E8D-411F-8144-EFE344084773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9CD71-7D7E-4EFD-913F-84AF9C59FB86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32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DA978-31A6-4826-B834-9026FFF6162C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C3BA-81A5-42EF-B8BE-F9BF45751BAD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1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E5B2-7044-4148-9A32-B8C534780C46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11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E109-3C5E-42C8-BD56-9FBA31400C5D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14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4C204-1859-4AA0-8DB3-FEE557AB40E6}" type="datetime1">
              <a:rPr lang="ru-RU" smtClean="0"/>
              <a:pPr/>
              <a:t>22.03.2017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4560C-CBB5-40AC-A0AB-8CDF4DBA06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56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12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Прямоугольник 1"/>
          <p:cNvSpPr>
            <a:spLocks noChangeArrowheads="1"/>
          </p:cNvSpPr>
          <p:nvPr/>
        </p:nvSpPr>
        <p:spPr bwMode="auto">
          <a:xfrm>
            <a:off x="1411288" y="2852738"/>
            <a:ext cx="6626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31" name="Прямоугольник 1"/>
          <p:cNvSpPr>
            <a:spLocks noChangeArrowheads="1"/>
          </p:cNvSpPr>
          <p:nvPr/>
        </p:nvSpPr>
        <p:spPr bwMode="auto">
          <a:xfrm>
            <a:off x="333240" y="3124853"/>
            <a:ext cx="859391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реестр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специалистов в области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строительства: требования к включению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75" y="139096"/>
            <a:ext cx="12588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07504" y="5828263"/>
            <a:ext cx="90453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Департамента профессионального образования </a:t>
            </a:r>
          </a:p>
          <a:p>
            <a:pPr algn="ctr"/>
            <a:r>
              <a:rPr lang="ru-RU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«Национальное объединение строителей» </a:t>
            </a:r>
          </a:p>
          <a:p>
            <a:pPr algn="ctr"/>
            <a:r>
              <a:rPr lang="ru-RU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Кришталь Владислав Викторович</a:t>
            </a:r>
            <a:endParaRPr lang="ru-RU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Картинки по запросу электронный реест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46642"/>
            <a:ext cx="29908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71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1547502" y="1268760"/>
            <a:ext cx="6588224" cy="5265378"/>
          </a:xfrm>
          <a:prstGeom prst="triangle">
            <a:avLst/>
          </a:prstGeom>
          <a:solidFill>
            <a:srgbClr val="D4F5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76" y="1049012"/>
            <a:ext cx="4781426" cy="703173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13232" y="692391"/>
            <a:ext cx="7322924" cy="321379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Основная цель 372-ФЗ в области кадрового обеспечения 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75" y="139096"/>
            <a:ext cx="12588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1720" y="3178258"/>
            <a:ext cx="5544616" cy="156966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Отследить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квалифицированных кадров у строительных организаций - членов СРО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36932" y="5157192"/>
            <a:ext cx="7272808" cy="150810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и ведение Национального реестра специалистов в области строительства</a:t>
            </a:r>
          </a:p>
          <a:p>
            <a:pPr algn="ctr"/>
            <a:endPara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58386" y="1325272"/>
            <a:ext cx="357103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ст. 55.5-1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РФ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Специалисты по организации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инженерных изысканий, проектирования и строительства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4743956" y="4747918"/>
            <a:ext cx="301357" cy="370920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4744922" y="2819260"/>
            <a:ext cx="271977" cy="342338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4204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3894" y="553591"/>
            <a:ext cx="7280140" cy="586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включаемые в Национальный реестр специалистов в области строительства </a:t>
            </a:r>
            <a:b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(согласно Приказу Минстроя России)</a:t>
            </a:r>
            <a:endParaRPr lang="ru-RU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6197"/>
              </p:ext>
            </p:extLst>
          </p:nvPr>
        </p:nvGraphicFramePr>
        <p:xfrm>
          <a:off x="611560" y="1844824"/>
          <a:ext cx="7836243" cy="4448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9784"/>
                <a:gridCol w="6886459"/>
              </a:tblGrid>
              <a:tr h="42693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Открытая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часть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  <a:tr h="426932"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фамилия, имя, отчество (последнее – при наличии) физического лица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  <a:tr h="38682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идентификационный номер специалиста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осуществляемых физическим лицом работ (организация выполнения работ по инженерным изысканиям, по подготовке проектной документации, по строительству, реконструкции, капитальному ремонту объектов капитального строительства)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  <a:tr h="65601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принятия решения о включении сведений о физическом лице в национальный реестр или решения об исключении сведений о таком физическом лице из национального реестра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  <a:tr h="21346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дата окончания срока нахождения физического лица в национальном реестре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  <a:tr h="21346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сведения о квалификации специалиста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rgbClr val="E4F9FC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55" y="60162"/>
            <a:ext cx="12588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6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585751" y="768074"/>
            <a:ext cx="7322924" cy="321379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Специалистам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организации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75" y="139096"/>
            <a:ext cx="12588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utoShape 2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13378"/>
            <a:ext cx="3472909" cy="333375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230475" y="5928663"/>
            <a:ext cx="898842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п.2. ч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6 ст. 55.5 «Стандарты и внутренние документы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СРО» 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</a:p>
          <a:p>
            <a:pPr algn="ctr"/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ч.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1, 3, 5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55</a:t>
            </a:r>
            <a:r>
              <a:rPr lang="ru-RU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5-1 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«Специалисты по организации строительства» </a:t>
            </a:r>
            <a:r>
              <a:rPr lang="ru-R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</a:t>
            </a: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73890" y="1746927"/>
            <a:ext cx="2739826" cy="1122691"/>
          </a:xfrm>
          <a:prstGeom prst="rect">
            <a:avLst/>
          </a:prstGeom>
          <a:solidFill>
            <a:srgbClr val="99FF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Специалисты должны быть включены в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национальные реестры специалистов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975" y="1746928"/>
            <a:ext cx="2788862" cy="112269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организации должно быть не менее чем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специалиста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месту основной работы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60317" y="4424437"/>
            <a:ext cx="3253399" cy="1122691"/>
          </a:xfrm>
          <a:prstGeom prst="rect">
            <a:avLst/>
          </a:prstGeom>
          <a:solidFill>
            <a:srgbClr val="D4F5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Должностные </a:t>
            </a: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обязанности предусмотрены п.5. ст. 55</a:t>
            </a:r>
            <a:r>
              <a:rPr lang="ru-RU" sz="1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5-1 </a:t>
            </a:r>
            <a:endParaRPr lang="ru-RU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3524" y="3046148"/>
            <a:ext cx="5710192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Трудовые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функции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организации выполнения работ по строительству, реконструкции, капитального ремонта объекта капитального строительства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4144" y="4423006"/>
            <a:ext cx="2319810" cy="112412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Должность – главный инженер проекта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45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55" y="60162"/>
            <a:ext cx="12588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47664" y="116632"/>
            <a:ext cx="71308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Должностные обязанности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специалистов по организации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0992" y="6198852"/>
            <a:ext cx="4276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Основание: п.5 ст. 55.5-1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ГрК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33847618"/>
              </p:ext>
            </p:extLst>
          </p:nvPr>
        </p:nvGraphicFramePr>
        <p:xfrm>
          <a:off x="287016" y="1196752"/>
          <a:ext cx="8677472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87624" y="4382970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акта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приемки объекта капитального строительства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ru-RU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, подтверждающего соответствие объекта требованиям технических регламентов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, подтверждающего соответствие параметров объекта проектной документации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в том числе требованиям энергетической эффективности и требованиям оснащенности объекта приборами учета используемых энергетических ресурсов;</a:t>
            </a:r>
          </a:p>
          <a:p>
            <a:pPr algn="just">
              <a:defRPr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, подтверждающего соответствие объекта техническим условиям подключения к сетям</a:t>
            </a:r>
            <a:endParaRPr lang="ru-RU" sz="1400" u="sng" dirty="0"/>
          </a:p>
        </p:txBody>
      </p:sp>
    </p:spTree>
    <p:extLst>
      <p:ext uri="{BB962C8B-B14F-4D97-AF65-F5344CB8AC3E}">
        <p14:creationId xmlns:p14="http://schemas.microsoft.com/office/powerpoint/2010/main" val="255410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 стрелкой 34"/>
          <p:cNvCxnSpPr/>
          <p:nvPr/>
        </p:nvCxnSpPr>
        <p:spPr>
          <a:xfrm>
            <a:off x="2539657" y="880424"/>
            <a:ext cx="1223" cy="9555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539657" y="2271689"/>
            <a:ext cx="0" cy="24513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876093" y="4723035"/>
            <a:ext cx="7375367" cy="1952538"/>
          </a:xfrm>
          <a:prstGeom prst="rect">
            <a:avLst/>
          </a:prstGeom>
          <a:solidFill>
            <a:srgbClr val="E4F9FC"/>
          </a:solidFill>
          <a:ln w="254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Ассоциация «Национальное объединение строителей»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проверка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документов: электронных сканов в личном кабинете СРО и направленных непосредственно в НОСТРОЙ;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принятие </a:t>
            </a:r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решения о включении/не включении в НРС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течение 14 дней с момента принятия документов у заявителя (при необходимости запрос </a:t>
            </a:r>
            <a:r>
              <a:rPr lang="ru-RU" sz="14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дополнит.сведений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углубленная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проверка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достоверности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представленных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документов</a:t>
            </a:r>
            <a:endParaRPr lang="ru-RU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03304" y="2720166"/>
            <a:ext cx="5461045" cy="1554391"/>
          </a:xfrm>
          <a:prstGeom prst="rect">
            <a:avLst/>
          </a:prstGeom>
          <a:solidFill>
            <a:srgbClr val="E4F9FC"/>
          </a:solidFill>
          <a:ln w="254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Саморегулируемая организация 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предварительный прием, проверка и сканирование документов </a:t>
            </a:r>
          </a:p>
          <a:p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размещение сканов в личном кабинете СРО, заверение </a:t>
            </a: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ЭЦП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направление оригиналов документов в НОСТРОЙ 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-58467" y="42139"/>
            <a:ext cx="9313984" cy="4947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spcBef>
                <a:spcPct val="0"/>
              </a:spcBef>
              <a:defRPr sz="3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Варианты действий заявителя по подаче заявлений Национальный реестр специалистов</a:t>
            </a:r>
            <a:endParaRPr lang="en-US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4" descr="http://srovsrok.alloy.ru/media-v29/logos/842c1ac5d5ab6b80fb7142c5abf095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15" y="2731756"/>
            <a:ext cx="792922" cy="57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AutoShape 8" descr="Картинки по запросу база данных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21" y="4796634"/>
            <a:ext cx="750582" cy="57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Прямоугольник 60"/>
          <p:cNvSpPr/>
          <p:nvPr/>
        </p:nvSpPr>
        <p:spPr>
          <a:xfrm>
            <a:off x="1682201" y="589110"/>
            <a:ext cx="5832648" cy="558366"/>
          </a:xfrm>
          <a:prstGeom prst="rect">
            <a:avLst/>
          </a:prstGeom>
          <a:solidFill>
            <a:srgbClr val="E4F9FC"/>
          </a:solidFill>
          <a:ln w="254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 - специалист по организации строительства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6093" y="1594581"/>
            <a:ext cx="4816039" cy="8617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1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документы подаются через СРО </a:t>
            </a:r>
          </a:p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(более удобный и дешевый способ, которым можно воспользоваться заранее. </a:t>
            </a:r>
            <a:r>
              <a:rPr lang="ru-RU" sz="1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Нотариально заверяется только заявление и копия диплома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cxnSp>
        <p:nvCxnSpPr>
          <p:cNvPr id="21" name="Соединительная линия уступом 20"/>
          <p:cNvCxnSpPr>
            <a:stCxn id="62" idx="3"/>
            <a:endCxn id="61" idx="3"/>
          </p:cNvCxnSpPr>
          <p:nvPr/>
        </p:nvCxnSpPr>
        <p:spPr>
          <a:xfrm flipH="1" flipV="1">
            <a:off x="7514849" y="868293"/>
            <a:ext cx="736611" cy="4831011"/>
          </a:xfrm>
          <a:prstGeom prst="bentConnector3">
            <a:avLst>
              <a:gd name="adj1" fmla="val -3103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 rot="5400000">
            <a:off x="7788564" y="2917616"/>
            <a:ext cx="175146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Отказ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о включении в Национальный реестр специалистов</a:t>
            </a:r>
          </a:p>
        </p:txBody>
      </p:sp>
      <p:cxnSp>
        <p:nvCxnSpPr>
          <p:cNvPr id="25" name="Соединительная линия уступом 24"/>
          <p:cNvCxnSpPr>
            <a:stCxn id="62" idx="1"/>
            <a:endCxn id="61" idx="1"/>
          </p:cNvCxnSpPr>
          <p:nvPr/>
        </p:nvCxnSpPr>
        <p:spPr>
          <a:xfrm rot="10800000" flipH="1">
            <a:off x="876093" y="868294"/>
            <a:ext cx="806108" cy="4831011"/>
          </a:xfrm>
          <a:prstGeom prst="bentConnector3">
            <a:avLst>
              <a:gd name="adj1" fmla="val -2835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 rot="16200000">
            <a:off x="-482690" y="3034658"/>
            <a:ext cx="198554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ыписка о включении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в Национальный реестр специалистов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7106424" y="1147476"/>
            <a:ext cx="56607" cy="3575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6429362" y="1637999"/>
            <a:ext cx="1806818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 2: </a:t>
            </a:r>
            <a:r>
              <a:rPr lang="ru-RU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 подаются непосредственно в НОСТРОЙ по почте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документы подаются </a:t>
            </a: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нотариально заверенном виде)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560C-CBB5-40AC-A0AB-8CDF4DBA065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0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право 11"/>
          <p:cNvSpPr/>
          <p:nvPr/>
        </p:nvSpPr>
        <p:spPr>
          <a:xfrm>
            <a:off x="1965696" y="1885934"/>
            <a:ext cx="4748012" cy="38523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120234"/>
            <a:ext cx="74168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Документы для включения сведений о специалисте в области строительства в Национальный реестр специалистов в области строительства</a:t>
            </a:r>
          </a:p>
          <a:p>
            <a:pPr algn="ctr"/>
            <a:endParaRPr lang="ru-RU" sz="21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gigados.ru/wp-content/uploads/2015/06/nste.ru_1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0" t="10177" r="7923"/>
          <a:stretch/>
        </p:blipFill>
        <p:spPr bwMode="auto">
          <a:xfrm>
            <a:off x="466972" y="1404414"/>
            <a:ext cx="1198848" cy="167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924" y="1327835"/>
            <a:ext cx="2024262" cy="1696312"/>
          </a:xfrm>
          <a:prstGeom prst="rect">
            <a:avLst/>
          </a:prstGeom>
        </p:spPr>
      </p:pic>
      <p:pic>
        <p:nvPicPr>
          <p:cNvPr id="1026" name="Picture 2" descr="Картинки по запросу заявление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167" y="1156000"/>
            <a:ext cx="1836623" cy="183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965696" y="2874432"/>
            <a:ext cx="51113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Заявление на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включение (нотариально заверенное)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380312" y="2884705"/>
            <a:ext cx="156592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специалистов в области строительства  </a:t>
            </a:r>
          </a:p>
        </p:txBody>
      </p:sp>
      <p:sp>
        <p:nvSpPr>
          <p:cNvPr id="14" name="Плюс 13"/>
          <p:cNvSpPr/>
          <p:nvPr/>
        </p:nvSpPr>
        <p:spPr>
          <a:xfrm>
            <a:off x="4465478" y="3226559"/>
            <a:ext cx="504056" cy="51662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14" descr="Картинки по запросу диплом о высшем образовании в строительстве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210" y="3808746"/>
            <a:ext cx="1172205" cy="829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Картинки по запросу трудовая книжка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41" y="3786404"/>
            <a:ext cx="615323" cy="80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Картинки по запросу удостоверение о повышении квалификации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119" y="5131634"/>
            <a:ext cx="936104" cy="86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0" descr="Картинки по запросу справка об отсутствии судимости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537" y="5102353"/>
            <a:ext cx="981550" cy="89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Картинки по запросу разрешение на работу для иностранных граждан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844" y="5359429"/>
            <a:ext cx="871837" cy="69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паспорт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15" y="3729303"/>
            <a:ext cx="735554" cy="95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32153" y="4670957"/>
            <a:ext cx="13048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Копия паспорта</a:t>
            </a:r>
          </a:p>
        </p:txBody>
      </p:sp>
      <p:pic>
        <p:nvPicPr>
          <p:cNvPr id="1030" name="Picture 6" descr="Картинки по запросу снилс 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905" y="3697708"/>
            <a:ext cx="1196262" cy="86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2487292" y="4662217"/>
            <a:ext cx="1199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СНИЛС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97007" y="4658855"/>
            <a:ext cx="257409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Диплома (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нотариально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заверенная)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236185" y="4658855"/>
            <a:ext cx="30016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Выписка из трудовой книжки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62422" y="6000042"/>
            <a:ext cx="2321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Удостоверения о повышении квалификации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71098" y="6080235"/>
            <a:ext cx="2324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sz="1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Разрешения на работу (для иностранных граждан)</a:t>
            </a:r>
            <a:endParaRPr lang="ru-RU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11746" y="5974194"/>
            <a:ext cx="2024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Справка об отсутствии судимости (оригинал)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75" y="139096"/>
            <a:ext cx="125888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Картинки по запросу документ 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78" y="5177516"/>
            <a:ext cx="886366" cy="73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-18072" y="5931452"/>
            <a:ext cx="17611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Копия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должностной инструкции или выписка трудового договора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0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6398</TotalTime>
  <Words>579</Words>
  <Application>Microsoft Office PowerPoint</Application>
  <PresentationFormat>Экран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 </vt:lpstr>
      <vt:lpstr>Сведения включаемые в Национальный реестр специалистов в области строительства  (согласно Приказу Минстроя России)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справочника профессий, востребованных на рынке труда, новых и перспективных профессий</dc:title>
  <dc:creator>Факторович Алла Аркадьевна</dc:creator>
  <cp:lastModifiedBy>Жанна Матуева</cp:lastModifiedBy>
  <cp:revision>419</cp:revision>
  <cp:lastPrinted>2017-02-20T13:42:55Z</cp:lastPrinted>
  <dcterms:created xsi:type="dcterms:W3CDTF">2015-04-01T11:10:58Z</dcterms:created>
  <dcterms:modified xsi:type="dcterms:W3CDTF">2017-03-22T07:58:48Z</dcterms:modified>
</cp:coreProperties>
</file>